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6" r:id="rId4"/>
    <p:sldId id="258" r:id="rId5"/>
    <p:sldId id="268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28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43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15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33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87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111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53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89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89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33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949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F59A4-F837-41F0-876E-5CF40EF10FB8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48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6000" b="1" dirty="0">
                <a:solidFill>
                  <a:srgbClr val="7030A0"/>
                </a:solidFill>
              </a:rPr>
              <a:t>Přívlastek</a:t>
            </a:r>
          </a:p>
        </p:txBody>
      </p:sp>
    </p:spTree>
    <p:extLst>
      <p:ext uri="{BB962C8B-B14F-4D97-AF65-F5344CB8AC3E}">
        <p14:creationId xmlns:p14="http://schemas.microsoft.com/office/powerpoint/2010/main" val="71232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Charakteristika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83162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endParaRPr lang="cs-CZ" sz="2800" b="1" dirty="0">
              <a:solidFill>
                <a:srgbClr val="00B050"/>
              </a:solidFill>
            </a:endParaRPr>
          </a:p>
          <a:p>
            <a:r>
              <a:rPr lang="cs-CZ" sz="2800" b="1" dirty="0">
                <a:solidFill>
                  <a:srgbClr val="00B050"/>
                </a:solidFill>
              </a:rPr>
              <a:t>je to rozvíjející větný člen</a:t>
            </a:r>
          </a:p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r>
              <a:rPr lang="cs-CZ" sz="2800" b="1" dirty="0">
                <a:solidFill>
                  <a:srgbClr val="7030A0"/>
                </a:solidFill>
              </a:rPr>
              <a:t>značí se:</a:t>
            </a:r>
            <a:r>
              <a:rPr lang="cs-CZ" sz="2800" b="1" dirty="0"/>
              <a:t> </a:t>
            </a:r>
            <a:r>
              <a:rPr lang="cs-CZ" sz="2800" b="1" dirty="0" err="1">
                <a:solidFill>
                  <a:srgbClr val="00B050"/>
                </a:solidFill>
              </a:rPr>
              <a:t>Pk</a:t>
            </a:r>
            <a:endParaRPr lang="cs-CZ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r>
              <a:rPr lang="cs-CZ" sz="2800" b="1" dirty="0">
                <a:solidFill>
                  <a:srgbClr val="7030A0"/>
                </a:solidFill>
              </a:rPr>
              <a:t>závisí: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00B050"/>
                </a:solidFill>
              </a:rPr>
              <a:t>většinou na podstatném jménu, blíže určuje jeho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	     význam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 </a:t>
            </a:r>
          </a:p>
          <a:p>
            <a:r>
              <a:rPr lang="cs-CZ" sz="2800" b="1" dirty="0">
                <a:solidFill>
                  <a:srgbClr val="7030A0"/>
                </a:solidFill>
              </a:rPr>
              <a:t>ptáme se na něj:</a:t>
            </a:r>
            <a:r>
              <a:rPr lang="cs-CZ" sz="2800" dirty="0">
                <a:solidFill>
                  <a:srgbClr val="7030A0"/>
                </a:solidFill>
              </a:rPr>
              <a:t> </a:t>
            </a:r>
            <a:r>
              <a:rPr lang="cs-CZ" sz="2800" b="1" dirty="0">
                <a:solidFill>
                  <a:srgbClr val="00B050"/>
                </a:solidFill>
              </a:rPr>
              <a:t>Jaký, který, čí? + řídícím podstatným                            			  jménem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22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5043"/>
            <a:ext cx="864096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Charakteristika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51520" y="1564703"/>
            <a:ext cx="8640960" cy="4983162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r>
              <a:rPr lang="cs-CZ" sz="2800" b="1" dirty="0">
                <a:solidFill>
                  <a:srgbClr val="7030A0"/>
                </a:solidFill>
              </a:rPr>
              <a:t>bývá vyjádřen:</a:t>
            </a:r>
            <a:r>
              <a:rPr lang="cs-CZ" sz="2800" b="1" dirty="0"/>
              <a:t> </a:t>
            </a:r>
            <a:r>
              <a:rPr lang="cs-CZ" sz="2800" b="1" dirty="0">
                <a:solidFill>
                  <a:srgbClr val="00B050"/>
                </a:solidFill>
              </a:rPr>
              <a:t>přídavným jménem, zájmenem, 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		         číslovkou, podstatným jménem, 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		         infinitivem slovesa, příslovcem</a:t>
            </a:r>
          </a:p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r>
              <a:rPr lang="cs-CZ" sz="2800" b="1" dirty="0">
                <a:solidFill>
                  <a:srgbClr val="7030A0"/>
                </a:solidFill>
              </a:rPr>
              <a:t>dělí se na: </a:t>
            </a:r>
            <a:r>
              <a:rPr lang="cs-CZ" sz="2800" b="1" dirty="0">
                <a:solidFill>
                  <a:srgbClr val="00B050"/>
                </a:solidFill>
              </a:rPr>
              <a:t>shodný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		 neshodný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8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1941" y="274638"/>
            <a:ext cx="8498531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Druhy přívlastku I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21941" y="1124744"/>
            <a:ext cx="4209118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shodný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321941" y="1916832"/>
            <a:ext cx="4175447" cy="453650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shoduje se v rodě, čísle a pádě s podstatným jménem</a:t>
            </a:r>
          </a:p>
          <a:p>
            <a:r>
              <a:rPr lang="cs-CZ" b="1" dirty="0">
                <a:solidFill>
                  <a:srgbClr val="7030A0"/>
                </a:solidFill>
              </a:rPr>
              <a:t>stojí většinou před podstatným jménem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u="sng" dirty="0">
                <a:solidFill>
                  <a:srgbClr val="00B050"/>
                </a:solidFill>
              </a:rPr>
              <a:t>světlé</a:t>
            </a:r>
            <a:r>
              <a:rPr lang="cs-CZ" b="1" dirty="0">
                <a:solidFill>
                  <a:srgbClr val="00B050"/>
                </a:solidFill>
              </a:rPr>
              <a:t> vlasy</a:t>
            </a:r>
          </a:p>
          <a:p>
            <a:pPr marL="0" indent="0">
              <a:buNone/>
            </a:pPr>
            <a:endParaRPr lang="cs-CZ" sz="11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	</a:t>
            </a:r>
            <a:r>
              <a:rPr lang="cs-CZ" b="1" u="sng" dirty="0">
                <a:solidFill>
                  <a:srgbClr val="00B050"/>
                </a:solidFill>
              </a:rPr>
              <a:t>tvoje</a:t>
            </a:r>
            <a:r>
              <a:rPr lang="cs-CZ" b="1" dirty="0">
                <a:solidFill>
                  <a:srgbClr val="00B050"/>
                </a:solidFill>
              </a:rPr>
              <a:t> kniha</a:t>
            </a:r>
          </a:p>
          <a:p>
            <a:pPr marL="0" indent="0">
              <a:buNone/>
            </a:pPr>
            <a:endParaRPr lang="cs-CZ" sz="11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	</a:t>
            </a:r>
            <a:r>
              <a:rPr lang="cs-CZ" b="1" u="sng" dirty="0">
                <a:solidFill>
                  <a:srgbClr val="00B050"/>
                </a:solidFill>
              </a:rPr>
              <a:t>první</a:t>
            </a:r>
            <a:r>
              <a:rPr lang="cs-CZ" b="1" dirty="0">
                <a:solidFill>
                  <a:srgbClr val="00B050"/>
                </a:solidFill>
              </a:rPr>
              <a:t> den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45025" y="1124744"/>
            <a:ext cx="4175447" cy="7060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neshodný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175447" cy="453650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neshoduje se v rodě, čísle nebo pádě s podstatným jménem</a:t>
            </a:r>
          </a:p>
          <a:p>
            <a:r>
              <a:rPr lang="cs-CZ" b="1" dirty="0">
                <a:solidFill>
                  <a:srgbClr val="7030A0"/>
                </a:solidFill>
              </a:rPr>
              <a:t>stojí většinou za podstatným jménem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>
                <a:solidFill>
                  <a:srgbClr val="00B050"/>
                </a:solidFill>
              </a:rPr>
              <a:t>cesta </a:t>
            </a:r>
            <a:r>
              <a:rPr lang="cs-CZ" b="1" u="sng" dirty="0">
                <a:solidFill>
                  <a:srgbClr val="00B050"/>
                </a:solidFill>
              </a:rPr>
              <a:t>lesem</a:t>
            </a:r>
          </a:p>
          <a:p>
            <a:pPr marL="0" indent="0">
              <a:buNone/>
            </a:pPr>
            <a:endParaRPr lang="cs-CZ" sz="11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	byt </a:t>
            </a:r>
            <a:r>
              <a:rPr lang="cs-CZ" b="1" u="sng" dirty="0">
                <a:solidFill>
                  <a:srgbClr val="00B050"/>
                </a:solidFill>
              </a:rPr>
              <a:t>s balkonem</a:t>
            </a:r>
          </a:p>
          <a:p>
            <a:pPr marL="0" indent="0">
              <a:buNone/>
            </a:pPr>
            <a:endParaRPr lang="cs-CZ" sz="1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	touha </a:t>
            </a:r>
            <a:r>
              <a:rPr lang="cs-CZ" b="1" u="sng" dirty="0">
                <a:solidFill>
                  <a:srgbClr val="00B050"/>
                </a:solidFill>
              </a:rPr>
              <a:t>vítězit </a:t>
            </a:r>
          </a:p>
          <a:p>
            <a:pPr marL="0" indent="0">
              <a:buNone/>
            </a:pPr>
            <a:endParaRPr lang="cs-CZ" sz="1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              let </a:t>
            </a:r>
            <a:r>
              <a:rPr lang="cs-CZ" b="1" u="sng" dirty="0">
                <a:solidFill>
                  <a:srgbClr val="00B050"/>
                </a:solidFill>
              </a:rPr>
              <a:t>vzhůru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02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  <p:bldP spid="6" grpId="0" uiExpand="1" build="p" animBg="1"/>
      <p:bldP spid="7" grpId="0" uiExpand="1" build="p" animBg="1"/>
      <p:bldP spid="8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1941" y="274638"/>
            <a:ext cx="8498531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Druhy přívlastku I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21941" y="1124744"/>
            <a:ext cx="4209118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Přívlastek shodný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321941" y="1916832"/>
            <a:ext cx="4175447" cy="453650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při skloňování podstatného jména se ohýbá i přívlastek (mění koncovky)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á</a:t>
            </a:r>
            <a:r>
              <a:rPr lang="cs-CZ" dirty="0"/>
              <a:t> bedn</a:t>
            </a:r>
            <a:r>
              <a:rPr lang="cs-CZ" b="1" dirty="0">
                <a:solidFill>
                  <a:srgbClr val="FF0000"/>
                </a:solidFill>
              </a:rPr>
              <a:t>a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é</a:t>
            </a:r>
            <a:r>
              <a:rPr lang="cs-CZ" dirty="0"/>
              <a:t> bedn</a:t>
            </a:r>
            <a:r>
              <a:rPr lang="cs-CZ" b="1" dirty="0">
                <a:solidFill>
                  <a:srgbClr val="FF0000"/>
                </a:solidFill>
              </a:rPr>
              <a:t>y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é </a:t>
            </a: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ě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ou</a:t>
            </a:r>
            <a:r>
              <a:rPr lang="cs-CZ" dirty="0"/>
              <a:t> bedn</a:t>
            </a:r>
            <a:r>
              <a:rPr lang="cs-CZ" b="1" dirty="0">
                <a:solidFill>
                  <a:srgbClr val="FF0000"/>
                </a:solidFill>
              </a:rPr>
              <a:t>u</a:t>
            </a:r>
            <a:r>
              <a:rPr lang="cs-CZ" dirty="0"/>
              <a:t> 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á</a:t>
            </a:r>
            <a:r>
              <a:rPr lang="cs-CZ" dirty="0"/>
              <a:t> bedn</a:t>
            </a:r>
            <a:r>
              <a:rPr lang="cs-CZ" b="1" dirty="0">
                <a:solidFill>
                  <a:srgbClr val="FF0000"/>
                </a:solidFill>
              </a:rPr>
              <a:t>o</a:t>
            </a:r>
            <a:r>
              <a:rPr lang="cs-CZ" dirty="0"/>
              <a:t>!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é </a:t>
            </a: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ě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ou</a:t>
            </a:r>
            <a:r>
              <a:rPr lang="cs-CZ" dirty="0"/>
              <a:t> bedn</a:t>
            </a:r>
            <a:r>
              <a:rPr lang="cs-CZ" b="1" dirty="0">
                <a:solidFill>
                  <a:srgbClr val="FF0000"/>
                </a:solidFill>
              </a:rPr>
              <a:t>ou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45025" y="1124744"/>
            <a:ext cx="4175447" cy="7060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Přívlastek neshodný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175447" cy="453650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při skloňování podstatného jména se tvar přívlastku nemění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a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y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ě </a:t>
            </a:r>
            <a:r>
              <a:rPr lang="cs-CZ" dirty="0"/>
              <a:t>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u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o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  <a:r>
              <a:rPr lang="cs-CZ" dirty="0"/>
              <a:t>!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ě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ou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</p:txBody>
      </p:sp>
    </p:spTree>
    <p:extLst>
      <p:ext uri="{BB962C8B-B14F-4D97-AF65-F5344CB8AC3E}">
        <p14:creationId xmlns:p14="http://schemas.microsoft.com/office/powerpoint/2010/main" val="240511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  <p:bldP spid="6" grpId="0" uiExpand="1" build="p" animBg="1"/>
      <p:bldP spid="7" grpId="0" uiExpand="1" build="p" animBg="1"/>
      <p:bldP spid="8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Utvoř ke shodnému přívlastku přívlastek neshodný.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shodný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/>
              <a:t>lesní cesta</a:t>
            </a:r>
          </a:p>
          <a:p>
            <a:r>
              <a:rPr lang="cs-CZ" dirty="0"/>
              <a:t>psí bouda</a:t>
            </a:r>
          </a:p>
          <a:p>
            <a:r>
              <a:rPr lang="cs-CZ" dirty="0"/>
              <a:t>vlněný oblek</a:t>
            </a:r>
          </a:p>
          <a:p>
            <a:r>
              <a:rPr lang="cs-CZ" dirty="0"/>
              <a:t>dřevěná lavice</a:t>
            </a:r>
          </a:p>
          <a:p>
            <a:r>
              <a:rPr lang="cs-CZ" dirty="0"/>
              <a:t>plastová deska</a:t>
            </a:r>
          </a:p>
          <a:p>
            <a:r>
              <a:rPr lang="cs-CZ" dirty="0"/>
              <a:t>zámecká cesta</a:t>
            </a:r>
          </a:p>
          <a:p>
            <a:r>
              <a:rPr lang="cs-CZ" dirty="0"/>
              <a:t>přední místo</a:t>
            </a:r>
          </a:p>
          <a:p>
            <a:r>
              <a:rPr lang="cs-CZ" dirty="0"/>
              <a:t>kukačkové hodiny</a:t>
            </a:r>
          </a:p>
          <a:p>
            <a:r>
              <a:rPr lang="cs-CZ" dirty="0"/>
              <a:t>stříbrný řetízek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neshodný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/>
              <a:t>cesta lesem</a:t>
            </a:r>
          </a:p>
          <a:p>
            <a:r>
              <a:rPr lang="cs-CZ" dirty="0"/>
              <a:t>bouda pro psa</a:t>
            </a:r>
          </a:p>
          <a:p>
            <a:r>
              <a:rPr lang="cs-CZ" dirty="0"/>
              <a:t>oblek z vlny</a:t>
            </a:r>
          </a:p>
          <a:p>
            <a:r>
              <a:rPr lang="cs-CZ" dirty="0"/>
              <a:t>lavice ze dřeva</a:t>
            </a:r>
          </a:p>
          <a:p>
            <a:r>
              <a:rPr lang="cs-CZ" dirty="0"/>
              <a:t>deska z plastu</a:t>
            </a:r>
          </a:p>
          <a:p>
            <a:r>
              <a:rPr lang="cs-CZ" dirty="0"/>
              <a:t>cesta k zámku</a:t>
            </a:r>
          </a:p>
          <a:p>
            <a:r>
              <a:rPr lang="cs-CZ" dirty="0"/>
              <a:t>místo vpředu</a:t>
            </a:r>
          </a:p>
          <a:p>
            <a:r>
              <a:rPr lang="cs-CZ" dirty="0"/>
              <a:t>hodiny s kukačkou</a:t>
            </a:r>
          </a:p>
          <a:p>
            <a:r>
              <a:rPr lang="cs-CZ" dirty="0"/>
              <a:t>řetízek ze stříbra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23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3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3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3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3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3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3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3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3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3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3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3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3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3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uiExpand="1" build="p" animBg="1"/>
      <p:bldP spid="5" grpId="0" uiExpand="1" build="p" animBg="1"/>
      <p:bldP spid="6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5977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Utvoř k neshodnému přívlastku přívlastek shodný.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neshodný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bouda pro špačky</a:t>
            </a:r>
          </a:p>
          <a:p>
            <a:r>
              <a:rPr lang="cs-CZ" dirty="0"/>
              <a:t>brnění pro rytíře</a:t>
            </a:r>
          </a:p>
          <a:p>
            <a:r>
              <a:rPr lang="cs-CZ" dirty="0"/>
              <a:t>třešeň v květu</a:t>
            </a:r>
          </a:p>
          <a:p>
            <a:r>
              <a:rPr lang="cs-CZ" dirty="0"/>
              <a:t>představení v divadle</a:t>
            </a:r>
          </a:p>
          <a:p>
            <a:r>
              <a:rPr lang="cs-CZ" dirty="0"/>
              <a:t>kniha s obrázky</a:t>
            </a:r>
          </a:p>
          <a:p>
            <a:r>
              <a:rPr lang="cs-CZ" dirty="0"/>
              <a:t>šaty z bavlny</a:t>
            </a:r>
          </a:p>
          <a:p>
            <a:r>
              <a:rPr lang="cs-CZ" dirty="0"/>
              <a:t>sako z manšestru</a:t>
            </a:r>
          </a:p>
          <a:p>
            <a:r>
              <a:rPr lang="cs-CZ" dirty="0"/>
              <a:t>ulice v </a:t>
            </a:r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/>
              <a:t>raze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shodný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špaččí bouda</a:t>
            </a:r>
          </a:p>
          <a:p>
            <a:r>
              <a:rPr lang="cs-CZ" dirty="0"/>
              <a:t>rytířské brnění</a:t>
            </a:r>
          </a:p>
          <a:p>
            <a:r>
              <a:rPr lang="cs-CZ" dirty="0"/>
              <a:t>kvetoucí třešeň</a:t>
            </a:r>
          </a:p>
          <a:p>
            <a:r>
              <a:rPr lang="cs-CZ" dirty="0"/>
              <a:t>divadelní představení</a:t>
            </a:r>
          </a:p>
          <a:p>
            <a:r>
              <a:rPr lang="cs-CZ" dirty="0"/>
              <a:t>obrázková kniha</a:t>
            </a:r>
          </a:p>
          <a:p>
            <a:r>
              <a:rPr lang="cs-CZ" dirty="0"/>
              <a:t>bavlněné šaty</a:t>
            </a:r>
          </a:p>
          <a:p>
            <a:r>
              <a:rPr lang="cs-CZ" dirty="0"/>
              <a:t>manšestrové sako</a:t>
            </a:r>
          </a:p>
          <a:p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/>
              <a:t>ražská ulice</a:t>
            </a:r>
          </a:p>
        </p:txBody>
      </p:sp>
    </p:spTree>
    <p:extLst>
      <p:ext uri="{BB962C8B-B14F-4D97-AF65-F5344CB8AC3E}">
        <p14:creationId xmlns:p14="http://schemas.microsoft.com/office/powerpoint/2010/main" val="420868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  <p:bldP spid="4" grpId="0" uiExpand="1" build="p" animBg="1"/>
      <p:bldP spid="5" grpId="0" uiExpand="1" build="p" animBg="1"/>
      <p:bldP spid="6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Podtrhni v textu PK a urči, zda jsou shodné (</a:t>
            </a:r>
            <a:r>
              <a:rPr lang="cs-CZ" b="1" dirty="0" err="1">
                <a:solidFill>
                  <a:srgbClr val="7030A0"/>
                </a:solidFill>
              </a:rPr>
              <a:t>Pks</a:t>
            </a:r>
            <a:r>
              <a:rPr lang="cs-CZ" b="1" dirty="0">
                <a:solidFill>
                  <a:srgbClr val="7030A0"/>
                </a:solidFill>
              </a:rPr>
              <a:t>), či neshodné (</a:t>
            </a:r>
            <a:r>
              <a:rPr lang="cs-CZ" b="1" dirty="0" err="1">
                <a:solidFill>
                  <a:srgbClr val="7030A0"/>
                </a:solidFill>
              </a:rPr>
              <a:t>Pkn</a:t>
            </a:r>
            <a:r>
              <a:rPr lang="cs-CZ" b="1" dirty="0">
                <a:solidFill>
                  <a:srgbClr val="7030A0"/>
                </a:solidFill>
              </a:rPr>
              <a:t>).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680828"/>
            <a:ext cx="8229600" cy="46284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Zadní stěna pokoje byla obložena modřínovým dřevem.</a:t>
            </a:r>
          </a:p>
          <a:p>
            <a:r>
              <a:rPr lang="cs-CZ" dirty="0"/>
              <a:t>Strýcův domek stál na konci vesnice.</a:t>
            </a:r>
          </a:p>
          <a:p>
            <a:r>
              <a:rPr lang="cs-CZ" dirty="0"/>
              <a:t>V dutinách stromů hnízdí vzácné sovy.</a:t>
            </a:r>
          </a:p>
          <a:p>
            <a:r>
              <a:rPr lang="cs-CZ" dirty="0"/>
              <a:t>V rohu místnosti stál mramorový krb.</a:t>
            </a:r>
          </a:p>
          <a:p>
            <a:r>
              <a:rPr lang="cs-CZ" dirty="0"/>
              <a:t>Kancelář ředitele najdete v prvním poschodí.</a:t>
            </a:r>
          </a:p>
          <a:p>
            <a:r>
              <a:rPr lang="cs-CZ" dirty="0"/>
              <a:t>V listnatých lesích rostou bílé konvalinky.</a:t>
            </a:r>
          </a:p>
        </p:txBody>
      </p:sp>
      <p:sp>
        <p:nvSpPr>
          <p:cNvPr id="9" name="Obdélník 8"/>
          <p:cNvSpPr/>
          <p:nvPr/>
        </p:nvSpPr>
        <p:spPr>
          <a:xfrm>
            <a:off x="5292080" y="4997152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359372" y="4222136"/>
            <a:ext cx="792088" cy="4659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Pkn</a:t>
            </a:r>
            <a:endParaRPr lang="cs-CZ" dirty="0"/>
          </a:p>
        </p:txBody>
      </p:sp>
      <p:cxnSp>
        <p:nvCxnSpPr>
          <p:cNvPr id="12" name="Přímá spojnice 11"/>
          <p:cNvCxnSpPr/>
          <p:nvPr/>
        </p:nvCxnSpPr>
        <p:spPr>
          <a:xfrm>
            <a:off x="899592" y="2132856"/>
            <a:ext cx="86409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1331640" y="2492896"/>
            <a:ext cx="504056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7308304" y="1412776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1187624" y="1412776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cxnSp>
        <p:nvCxnSpPr>
          <p:cNvPr id="19" name="Přímá spojnice 18"/>
          <p:cNvCxnSpPr/>
          <p:nvPr/>
        </p:nvCxnSpPr>
        <p:spPr>
          <a:xfrm>
            <a:off x="2915816" y="2132856"/>
            <a:ext cx="108012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3095836" y="3149352"/>
            <a:ext cx="720080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Pkn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5724128" y="2522240"/>
            <a:ext cx="720080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Pkn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2359372" y="3743884"/>
            <a:ext cx="720080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Pkn</a:t>
            </a:r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3095836" y="1441140"/>
            <a:ext cx="720080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Pkn</a:t>
            </a:r>
            <a:endParaRPr lang="cs-CZ" dirty="0"/>
          </a:p>
        </p:txBody>
      </p:sp>
      <p:cxnSp>
        <p:nvCxnSpPr>
          <p:cNvPr id="25" name="Přímá spojnice 24"/>
          <p:cNvCxnSpPr/>
          <p:nvPr/>
        </p:nvCxnSpPr>
        <p:spPr>
          <a:xfrm>
            <a:off x="6444208" y="2132856"/>
            <a:ext cx="208823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899592" y="3212976"/>
            <a:ext cx="122413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652120" y="3149352"/>
            <a:ext cx="1296144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2735796" y="3793480"/>
            <a:ext cx="151216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5148064" y="3793480"/>
            <a:ext cx="108012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4" name="Obdélník 33"/>
          <p:cNvSpPr/>
          <p:nvPr/>
        </p:nvSpPr>
        <p:spPr>
          <a:xfrm>
            <a:off x="1413748" y="4817132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35" name="Obdélník 34"/>
          <p:cNvSpPr/>
          <p:nvPr/>
        </p:nvSpPr>
        <p:spPr>
          <a:xfrm>
            <a:off x="5976156" y="4275094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5240776" y="3750940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37" name="Obdélník 36"/>
          <p:cNvSpPr/>
          <p:nvPr/>
        </p:nvSpPr>
        <p:spPr>
          <a:xfrm>
            <a:off x="5364088" y="3149352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cxnSp>
        <p:nvCxnSpPr>
          <p:cNvPr id="39" name="Přímá spojnice 38"/>
          <p:cNvCxnSpPr/>
          <p:nvPr/>
        </p:nvCxnSpPr>
        <p:spPr>
          <a:xfrm>
            <a:off x="2316684" y="4997152"/>
            <a:ext cx="136815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2179564" y="4376861"/>
            <a:ext cx="144016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4355976" y="4393900"/>
            <a:ext cx="187220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5364088" y="4997152"/>
            <a:ext cx="122413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1187624" y="5661248"/>
            <a:ext cx="1656184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5148064" y="5589240"/>
            <a:ext cx="54006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31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  <p:bldP spid="9" grpId="0" animBg="1"/>
      <p:bldP spid="10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Druhy přívlastku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28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7030A0"/>
              </a:solidFill>
            </a:endParaRPr>
          </a:p>
          <a:p>
            <a:r>
              <a:rPr lang="cs-CZ" sz="2800" b="1" dirty="0">
                <a:solidFill>
                  <a:srgbClr val="7030A0"/>
                </a:solidFill>
              </a:rPr>
              <a:t>holý</a:t>
            </a:r>
            <a:r>
              <a:rPr lang="cs-CZ" sz="2800" dirty="0"/>
              <a:t>			</a:t>
            </a:r>
            <a:r>
              <a:rPr lang="cs-CZ" sz="2800" b="1" dirty="0">
                <a:solidFill>
                  <a:srgbClr val="00B050"/>
                </a:solidFill>
              </a:rPr>
              <a:t>krásný</a:t>
            </a:r>
            <a:r>
              <a:rPr lang="cs-CZ" sz="2800" dirty="0"/>
              <a:t> den</a:t>
            </a:r>
          </a:p>
          <a:p>
            <a:endParaRPr lang="cs-CZ" sz="2800" dirty="0"/>
          </a:p>
          <a:p>
            <a:r>
              <a:rPr lang="cs-CZ" sz="2800" b="1" dirty="0">
                <a:solidFill>
                  <a:srgbClr val="7030A0"/>
                </a:solidFill>
              </a:rPr>
              <a:t>rozvitý</a:t>
            </a:r>
            <a:r>
              <a:rPr lang="cs-CZ" sz="2800" dirty="0"/>
              <a:t>			</a:t>
            </a:r>
            <a:r>
              <a:rPr lang="cs-CZ" sz="2800" b="1" dirty="0">
                <a:solidFill>
                  <a:srgbClr val="00B050"/>
                </a:solidFill>
              </a:rPr>
              <a:t>velmi krásný </a:t>
            </a:r>
            <a:r>
              <a:rPr lang="cs-CZ" sz="2800" dirty="0"/>
              <a:t>den</a:t>
            </a:r>
          </a:p>
          <a:p>
            <a:endParaRPr lang="cs-CZ" sz="2800" dirty="0"/>
          </a:p>
          <a:p>
            <a:r>
              <a:rPr lang="cs-CZ" sz="2800" b="1" dirty="0">
                <a:solidFill>
                  <a:srgbClr val="7030A0"/>
                </a:solidFill>
              </a:rPr>
              <a:t>několikanásobný</a:t>
            </a:r>
            <a:r>
              <a:rPr lang="cs-CZ" sz="2800" dirty="0"/>
              <a:t>	</a:t>
            </a:r>
            <a:r>
              <a:rPr lang="cs-CZ" sz="2800" b="1" dirty="0">
                <a:solidFill>
                  <a:srgbClr val="00B050"/>
                </a:solidFill>
              </a:rPr>
              <a:t>krásný</a:t>
            </a:r>
            <a:r>
              <a:rPr lang="cs-CZ" sz="2800" dirty="0">
                <a:solidFill>
                  <a:srgbClr val="00B050"/>
                </a:solidFill>
              </a:rPr>
              <a:t> </a:t>
            </a:r>
            <a:r>
              <a:rPr lang="cs-CZ" sz="2800" dirty="0"/>
              <a:t>a </a:t>
            </a:r>
            <a:r>
              <a:rPr lang="cs-CZ" sz="2800" b="1" dirty="0">
                <a:solidFill>
                  <a:srgbClr val="00B050"/>
                </a:solidFill>
              </a:rPr>
              <a:t>slunečný</a:t>
            </a:r>
            <a:r>
              <a:rPr lang="cs-CZ" sz="2800" dirty="0"/>
              <a:t> den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4427984" y="299695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427984" y="3356992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5364088" y="299695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5436096" y="407707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5436096" y="443711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6516216" y="407707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441371" y="4113076"/>
            <a:ext cx="0" cy="18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4427984" y="4293096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724128" y="4113076"/>
            <a:ext cx="0" cy="18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4441371" y="508518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4427984" y="5445224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7236296" y="508518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6228184" y="508518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7643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404</Words>
  <Application>Microsoft Office PowerPoint</Application>
  <PresentationFormat>Předvádění na obrazovce (4:3)</PresentationFormat>
  <Paragraphs>127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Motiv systému Office</vt:lpstr>
      <vt:lpstr>Přívlastek</vt:lpstr>
      <vt:lpstr>Charakteristika</vt:lpstr>
      <vt:lpstr>Charakteristika</vt:lpstr>
      <vt:lpstr>Druhy přívlastku I</vt:lpstr>
      <vt:lpstr>Druhy přívlastku I</vt:lpstr>
      <vt:lpstr>Utvoř ke shodnému přívlastku přívlastek neshodný.</vt:lpstr>
      <vt:lpstr>Utvoř k neshodnému přívlastku přívlastek shodný.</vt:lpstr>
      <vt:lpstr>Podtrhni v textu PK a urči, zda jsou shodné (Pks), či neshodné (Pkn).</vt:lpstr>
      <vt:lpstr>Druhy přívlastku II</vt:lpstr>
    </vt:vector>
  </TitlesOfParts>
  <Company>doma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</dc:creator>
  <cp:lastModifiedBy>Světluše Pospíšilová</cp:lastModifiedBy>
  <cp:revision>45</cp:revision>
  <dcterms:created xsi:type="dcterms:W3CDTF">2011-03-22T17:13:23Z</dcterms:created>
  <dcterms:modified xsi:type="dcterms:W3CDTF">2021-02-16T14:08:18Z</dcterms:modified>
</cp:coreProperties>
</file>